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646632a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17646632ae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646632ae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7646632aee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516a43d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516a43d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516a43d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516a43d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516a43dc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516a43dc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516a43dc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516a43dc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516a43d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516a43d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516a43dc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516a43dc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516a43dc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516a43dc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516a43dc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516a43dc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516a43dc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516a43dc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7646632a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17646632aee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516a43dc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516a43dc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16a43dc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516a43dc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51b032b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51b032b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516a43dc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516a43dc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516a5370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516a5370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646632ae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7646632aee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646632ae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7646632aee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646632ae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7646632aee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646632ae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7646632aee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7646632ae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7646632aee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646632a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7646632aee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7646632ae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7646632aee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7646632ae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7646632aee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646632ae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7646632aee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7646632ae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7646632aee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646632ae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7646632aee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646632ae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7646632aee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646632ae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7646632aee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646632ae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7646632aee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646632ae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7646632aee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646632ae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7646632aee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Relationship Id="rId4" Type="http://schemas.openxmlformats.org/officeDocument/2006/relationships/image" Target="../media/image24.jp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4.jpg"/><Relationship Id="rId5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Relationship Id="rId4" Type="http://schemas.openxmlformats.org/officeDocument/2006/relationships/image" Target="../media/image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233781" y="558431"/>
            <a:ext cx="63906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233775" y="2125594"/>
            <a:ext cx="63906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0" y="0"/>
            <a:ext cx="91485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0"/>
            <a:ext cx="9139500" cy="5143500"/>
          </a:xfrm>
          <a:prstGeom prst="rect">
            <a:avLst/>
          </a:prstGeom>
          <a:solidFill>
            <a:srgbClr val="7F7F7F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88402" y="881234"/>
            <a:ext cx="56049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AZERBAIJAN</a:t>
            </a:r>
            <a:endParaRPr sz="1100"/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ICT </a:t>
            </a:r>
            <a:r>
              <a:rPr b="1" lang="en" sz="2300">
                <a:solidFill>
                  <a:schemeClr val="lt1"/>
                </a:solidFill>
              </a:rPr>
              <a:t>INFRASTRUCTURE</a:t>
            </a:r>
            <a:endParaRPr sz="1100"/>
          </a:p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rPr b="1" i="0" lang="en" sz="23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SDGS: GOAL 9</a:t>
            </a:r>
            <a:endParaRPr b="1" i="0" sz="23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17408" y="4146722"/>
            <a:ext cx="1651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CHANHEE KIM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DOJIN SIM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JIHUN GWAK</a:t>
            </a:r>
            <a:endParaRPr sz="1100"/>
          </a:p>
        </p:txBody>
      </p:sp>
      <p:sp>
        <p:nvSpPr>
          <p:cNvPr id="66" name="Google Shape;66;p14"/>
          <p:cNvSpPr/>
          <p:nvPr/>
        </p:nvSpPr>
        <p:spPr>
          <a:xfrm>
            <a:off x="388403" y="381067"/>
            <a:ext cx="3765900" cy="1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258001" y="374395"/>
            <a:ext cx="7715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Azerbaijan &amp; ICT Road Map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&#10;&#10;Description automatically generated"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59" y="1340189"/>
            <a:ext cx="5685716" cy="327414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6111560" y="2101168"/>
            <a:ext cx="30327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integrated approach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combining traffic,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weather,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sanitation,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sensors with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safety information 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2"/>
            <a:ext cx="9144000" cy="513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1378580" y="93076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1378580" y="28062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0" y="0"/>
            <a:ext cx="91485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0" y="0"/>
            <a:ext cx="9139500" cy="5143500"/>
          </a:xfrm>
          <a:prstGeom prst="rect">
            <a:avLst/>
          </a:prstGeom>
          <a:solidFill>
            <a:srgbClr val="7F7F7F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52987" y="567906"/>
            <a:ext cx="56049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1.Motivation</a:t>
            </a:r>
            <a:endParaRPr b="1" i="0" sz="2300" u="sng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623982" y="470063"/>
            <a:ext cx="2998200" cy="1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623982" y="1385788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61638" y="1578137"/>
            <a:ext cx="42441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2.Azerbaijan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623982" y="2380315"/>
            <a:ext cx="58416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61638" y="2572663"/>
            <a:ext cx="77517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3.Problems &amp; Solutions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623982" y="3424418"/>
            <a:ext cx="79197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61637" y="3601062"/>
            <a:ext cx="8636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4.Outcomes &amp; impact &amp; challenges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/>
          <p:nvPr/>
        </p:nvSpPr>
        <p:spPr>
          <a:xfrm>
            <a:off x="388403" y="381067"/>
            <a:ext cx="3765900" cy="1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326058" y="669225"/>
            <a:ext cx="5330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 b="1" sz="7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6247904" y="1157901"/>
            <a:ext cx="2570100" cy="28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9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5300330" y="1020725"/>
            <a:ext cx="396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258001" y="374395"/>
            <a:ext cx="4360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Transportation Transformation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me selected by City of Richmond to operate e-scooter and e-bike share" id="273" name="Google Shape;27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492" y="1470187"/>
            <a:ext cx="5630815" cy="290707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3719827" y="4537209"/>
            <a:ext cx="3690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E-Shared Bicycles and Electric Scooters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/>
        </p:nvSpPr>
        <p:spPr>
          <a:xfrm>
            <a:off x="5300330" y="1020725"/>
            <a:ext cx="396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258001" y="374395"/>
            <a:ext cx="4360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Transportation Transformation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7544" y="226614"/>
            <a:ext cx="4282056" cy="428205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3771638" y="4605625"/>
            <a:ext cx="4633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“E-scooter accidents in Seoul rise sharply over past 3 years”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(2018~2020)</a:t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320346" y="2086052"/>
            <a:ext cx="25458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Doubles every year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1242 Reported illegal cases a day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Injuries that lead to 2~12 weeks to recover for pedestrians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“Kick Elks”</a:t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/>
        </p:nvSpPr>
        <p:spPr>
          <a:xfrm>
            <a:off x="5300330" y="1020725"/>
            <a:ext cx="396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1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258001" y="374395"/>
            <a:ext cx="4360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Transportation Transformation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9671" y="575072"/>
            <a:ext cx="4279106" cy="399335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492329" y="2205954"/>
            <a:ext cx="27606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Enforce regulations</a:t>
            </a:r>
            <a:endParaRPr sz="1100"/>
          </a:p>
          <a:p>
            <a:pPr indent="-762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Education required</a:t>
            </a:r>
            <a:endParaRPr sz="1100"/>
          </a:p>
        </p:txBody>
      </p:sp>
      <p:sp>
        <p:nvSpPr>
          <p:cNvPr id="294" name="Google Shape;294;p41"/>
          <p:cNvSpPr txBox="1"/>
          <p:nvPr/>
        </p:nvSpPr>
        <p:spPr>
          <a:xfrm>
            <a:off x="5455990" y="888616"/>
            <a:ext cx="786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According to the regulation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5428463" y="2769444"/>
            <a:ext cx="841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venir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Reality</a:t>
            </a:r>
            <a:endParaRPr b="0" i="0" sz="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5707318" y="1498401"/>
            <a:ext cx="14841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venir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Purpose: Public Transportation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venir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Driving Area: Road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venir"/>
              <a:buNone/>
            </a:pPr>
            <a:r>
              <a:rPr lang="en" sz="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Requirements: Over 16 years old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venir"/>
              <a:buNone/>
            </a:pPr>
            <a:r>
              <a:rPr lang="en" sz="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                   Driver’s License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venir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                   </a:t>
            </a:r>
            <a:r>
              <a:rPr lang="en" sz="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Protective equipment</a:t>
            </a:r>
            <a:endParaRPr b="0" i="0" sz="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5670274" y="3347989"/>
            <a:ext cx="1615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venir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Purpose: Leisure, Fun rides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venir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Driving Area: Sidewalk, Bicycle road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venir"/>
              <a:buNone/>
            </a:pPr>
            <a:r>
              <a:rPr lang="en" sz="8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Requirements: None</a:t>
            </a:r>
            <a:endParaRPr b="0" i="0" sz="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/>
        </p:nvSpPr>
        <p:spPr>
          <a:xfrm>
            <a:off x="5300330" y="1020725"/>
            <a:ext cx="396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258002" y="374395"/>
            <a:ext cx="31584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Waste Disposal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Are the Social Determinants of Population Health?" id="305" name="Google Shape;3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00" y="2412843"/>
            <a:ext cx="3158415" cy="1808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7964" y="2314820"/>
            <a:ext cx="3060388" cy="20412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/>
        </p:nvSpPr>
        <p:spPr>
          <a:xfrm>
            <a:off x="3385615" y="2768367"/>
            <a:ext cx="522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6887976" y="2814533"/>
            <a:ext cx="483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ollar Sign - Free Icons: Easy to Download and Use" id="309" name="Google Shape;30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8478" y="2027056"/>
            <a:ext cx="2328968" cy="232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pectives | The Armenia-Azerbaijan war: What is peace and why  compromise? | Eurasianet" id="87" name="Google Shape;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47" y="824385"/>
            <a:ext cx="4291800" cy="312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5300330" y="1020725"/>
            <a:ext cx="396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651205" y="986436"/>
            <a:ext cx="294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Armenia-Azerbaijan War</a:t>
            </a:r>
            <a:endParaRPr sz="1100"/>
          </a:p>
        </p:txBody>
      </p:sp>
      <p:pic>
        <p:nvPicPr>
          <p:cNvPr descr="Armenia-Azerbaijan Border Fighting Leaves 8 Soldiers Dead - The New York  Times"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888" y="0"/>
            <a:ext cx="8572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y Armenia and Azerbaijan Are on the Brink of War | Foreign Affairs" id="91" name="Google Shape;91;p16"/>
          <p:cNvPicPr preferRelativeResize="0"/>
          <p:nvPr/>
        </p:nvPicPr>
        <p:blipFill rotWithShape="1">
          <a:blip r:embed="rId5">
            <a:alphaModFix/>
          </a:blip>
          <a:srcRect b="0" l="16666" r="16666" t="0"/>
          <a:stretch/>
        </p:blipFill>
        <p:spPr>
          <a:xfrm>
            <a:off x="2467100" y="-56444"/>
            <a:ext cx="2168700" cy="2168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/>
        </p:nvSpPr>
        <p:spPr>
          <a:xfrm>
            <a:off x="5300330" y="1020725"/>
            <a:ext cx="396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3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258002" y="374395"/>
            <a:ext cx="31584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Waste Disposal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oT Sensor Nodes" id="317" name="Google Shape;31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5697" y="685783"/>
            <a:ext cx="2567883" cy="3771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oul Struggles 1] Quest for trash bin far from easy in Seoul" id="318" name="Google Shape;31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812" y="2361481"/>
            <a:ext cx="4367517" cy="218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/>
        </p:nvSpPr>
        <p:spPr>
          <a:xfrm>
            <a:off x="5300330" y="1020725"/>
            <a:ext cx="396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258002" y="374395"/>
            <a:ext cx="3158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Agriculture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zerbaijan intends to earn $550 million from farm exports in 2018" id="326" name="Google Shape;32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3347" y="1456276"/>
            <a:ext cx="5461889" cy="307008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/>
        </p:nvSpPr>
        <p:spPr>
          <a:xfrm>
            <a:off x="320346" y="2086052"/>
            <a:ext cx="25458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Employing 37% of the population 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One of four priority sectors for diversifying the economy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Require higher education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Increase unemployment rate</a:t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/>
          <p:nvPr/>
        </p:nvSpPr>
        <p:spPr>
          <a:xfrm>
            <a:off x="388403" y="381067"/>
            <a:ext cx="3765900" cy="1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326058" y="669225"/>
            <a:ext cx="5330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7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5"/>
          <p:cNvSpPr txBox="1"/>
          <p:nvPr/>
        </p:nvSpPr>
        <p:spPr>
          <a:xfrm>
            <a:off x="6247904" y="1157901"/>
            <a:ext cx="2570100" cy="28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9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ctrTitle"/>
          </p:nvPr>
        </p:nvSpPr>
        <p:spPr>
          <a:xfrm>
            <a:off x="233781" y="558431"/>
            <a:ext cx="63906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0" name="Google Shape;340;p46"/>
          <p:cNvSpPr txBox="1"/>
          <p:nvPr>
            <p:ph idx="1" type="subTitle"/>
          </p:nvPr>
        </p:nvSpPr>
        <p:spPr>
          <a:xfrm>
            <a:off x="233775" y="2125594"/>
            <a:ext cx="63906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1" name="Google Shape;341;p46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0" y="0"/>
            <a:ext cx="914857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/>
          <p:nvPr/>
        </p:nvSpPr>
        <p:spPr>
          <a:xfrm>
            <a:off x="4572" y="0"/>
            <a:ext cx="9139500" cy="5143500"/>
          </a:xfrm>
          <a:prstGeom prst="rect">
            <a:avLst/>
          </a:prstGeom>
          <a:solidFill>
            <a:srgbClr val="7F7F7F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6"/>
          <p:cNvSpPr txBox="1"/>
          <p:nvPr/>
        </p:nvSpPr>
        <p:spPr>
          <a:xfrm>
            <a:off x="2406099" y="839623"/>
            <a:ext cx="43410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FOR LISTENING</a:t>
            </a:r>
            <a:endParaRPr b="1" sz="4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6"/>
          <p:cNvSpPr txBox="1"/>
          <p:nvPr/>
        </p:nvSpPr>
        <p:spPr>
          <a:xfrm>
            <a:off x="174904" y="4073534"/>
            <a:ext cx="20886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 372</a:t>
            </a:r>
            <a:endParaRPr sz="1100"/>
          </a:p>
          <a:p>
            <a:pPr indent="0" lvl="0" marL="0" marR="0" rt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6"/>
          <p:cNvSpPr/>
          <p:nvPr/>
        </p:nvSpPr>
        <p:spPr>
          <a:xfrm>
            <a:off x="522000" y="381067"/>
            <a:ext cx="8100000" cy="11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pectives | The Armenia-Azerbaijan war: What is peace and why  compromise? | Eurasianet"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365" y="1367473"/>
            <a:ext cx="3102000" cy="225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5300330" y="1020725"/>
            <a:ext cx="3966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924807" y="3811855"/>
            <a:ext cx="294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Armenia-Azerbaijan War</a:t>
            </a:r>
            <a:endParaRPr sz="1100"/>
          </a:p>
        </p:txBody>
      </p:sp>
      <p:pic>
        <p:nvPicPr>
          <p:cNvPr descr="Azerbaijan prepares for Karabakh resettlement in “smart villages” |  Eurasianet" id="99" name="Google Shape;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5168" y="1162072"/>
            <a:ext cx="3558000" cy="267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4871704" y="3950354"/>
            <a:ext cx="3384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Azerbaijan prepares for Karabakh resettlement in “smart villages”</a:t>
            </a:r>
            <a:endParaRPr sz="1100"/>
          </a:p>
        </p:txBody>
      </p:sp>
      <p:sp>
        <p:nvSpPr>
          <p:cNvPr id="101" name="Google Shape;101;p17"/>
          <p:cNvSpPr/>
          <p:nvPr/>
        </p:nvSpPr>
        <p:spPr>
          <a:xfrm>
            <a:off x="4017794" y="2320655"/>
            <a:ext cx="7338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58002" y="374395"/>
            <a:ext cx="3380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Azerbaijan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. Industry, innovation and infrastructure - Sustainable development  indicators - Eurostat"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870" y="1837944"/>
            <a:ext cx="2861156" cy="286115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58002" y="374395"/>
            <a:ext cx="33804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Azerbaijan &amp; SDG9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w APIs Are Driving Smart Cities" id="111" name="Google Shape;1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6901" y="1465555"/>
            <a:ext cx="4311396" cy="323354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3930284" y="885856"/>
            <a:ext cx="4572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resilient infrastructure, promote sustainable industrialization, and foster innovation 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258002" y="374395"/>
            <a:ext cx="33804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Azerbaijan &amp; SDG9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8553" y="1301699"/>
            <a:ext cx="5100922" cy="327117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678976" y="339769"/>
            <a:ext cx="489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C0C0C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automation including cold &amp; heat resistant homes, management of household waste, or the installation of hydro and solar energy station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19"/>
          <p:cNvCxnSpPr/>
          <p:nvPr/>
        </p:nvCxnSpPr>
        <p:spPr>
          <a:xfrm rot="5400000">
            <a:off x="5804326" y="969744"/>
            <a:ext cx="477300" cy="14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258002" y="374395"/>
            <a:ext cx="33804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Azerbaijan &amp; SDG9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ere Is Baku On The World Map - CYNDIIMENNA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015" y="1854676"/>
            <a:ext cx="5200650" cy="30360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59 Wealthy Suburb Illustrations &amp;amp; Clip Art - iStock" id="129" name="Google Shape;12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4864" y="393344"/>
            <a:ext cx="3458121" cy="25935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0"/>
          <p:cNvCxnSpPr>
            <a:stCxn id="129" idx="1"/>
          </p:cNvCxnSpPr>
          <p:nvPr/>
        </p:nvCxnSpPr>
        <p:spPr>
          <a:xfrm flipH="1">
            <a:off x="4795464" y="1690139"/>
            <a:ext cx="269400" cy="14667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1" name="Google Shape;131;p20"/>
          <p:cNvSpPr txBox="1"/>
          <p:nvPr/>
        </p:nvSpPr>
        <p:spPr>
          <a:xfrm>
            <a:off x="4795364" y="3629444"/>
            <a:ext cx="4572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C0C0C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established cities in Azerbaijan the situation is different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258002" y="374395"/>
            <a:ext cx="3380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Azerbaijan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kistani drugmakers eyeing Azerbaijan for JV manufacturing deals |  FiercePharma"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4645" y="1530347"/>
            <a:ext cx="3488005" cy="2462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827948" y="1702876"/>
            <a:ext cx="4572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Baku is the capital and largest city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79531" y="2054225"/>
            <a:ext cx="4820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following the 2020 Nagorno-Karabakh war, the seven districts were returned to Azerbaijan control. </a:t>
            </a:r>
            <a:endParaRPr sz="1100"/>
          </a:p>
        </p:txBody>
      </p:sp>
      <p:sp>
        <p:nvSpPr>
          <p:cNvPr id="141" name="Google Shape;141;p21"/>
          <p:cNvSpPr txBox="1"/>
          <p:nvPr/>
        </p:nvSpPr>
        <p:spPr>
          <a:xfrm>
            <a:off x="1480229" y="2622908"/>
            <a:ext cx="4572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 million people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66750" y="2983850"/>
            <a:ext cx="5088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post-Soviet transition into a major oil-based economy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90017" y="3345006"/>
            <a:ext cx="4572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GDP per capita is about 42.60 billion dollars 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&#10;&#10;Description automatically generated" id="144" name="Google Shape;14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9393" y="226614"/>
            <a:ext cx="1325404" cy="1584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1"/>
          <p:cNvCxnSpPr>
            <a:stCxn id="140" idx="3"/>
          </p:cNvCxnSpPr>
          <p:nvPr/>
        </p:nvCxnSpPr>
        <p:spPr>
          <a:xfrm flipH="1" rot="10800000">
            <a:off x="4900231" y="1710575"/>
            <a:ext cx="172800" cy="5937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12B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320346" y="182046"/>
            <a:ext cx="2998200" cy="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258001" y="374395"/>
            <a:ext cx="7715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Azerbaijan &amp; ICT Road Map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&#10;&#10;Description automatically generated"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743" y="1202825"/>
            <a:ext cx="6888774" cy="353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